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Lst>
  <p:sldSz cy="5143500" cx="9144000"/>
  <p:notesSz cx="6858000" cy="9144000"/>
  <p:embeddedFontLst>
    <p:embeddedFont>
      <p:font typeface="Proxima Nova"/>
      <p:regular r:id="rId8"/>
      <p:bold r:id="rId9"/>
      <p:italic r:id="rId10"/>
      <p:boldItalic r:id="rId11"/>
    </p:embeddedFont>
    <p:embeddedFont>
      <p:font typeface="Alfa Slab One"/>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ProximaNova-boldItalic.fntdata"/><Relationship Id="rId10" Type="http://schemas.openxmlformats.org/officeDocument/2006/relationships/font" Target="fonts/ProximaNova-italic.fntdata"/><Relationship Id="rId12" Type="http://schemas.openxmlformats.org/officeDocument/2006/relationships/font" Target="fonts/AlfaSlabOne-regular.fntdata"/><Relationship Id="rId9" Type="http://schemas.openxmlformats.org/officeDocument/2006/relationships/font" Target="fonts/ProximaNova-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Shape 11"/>
          <p:cNvSpPr txBox="1"/>
          <p:nvPr>
            <p:ph type="ctrTitle"/>
          </p:nvPr>
        </p:nvSpPr>
        <p:spPr>
          <a:xfrm>
            <a:off x="311700" y="595975"/>
            <a:ext cx="8520600" cy="19578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600" cy="1980000"/>
          </a:xfrm>
          <a:prstGeom prst="rect">
            <a:avLst/>
          </a:prstGeom>
        </p:spPr>
        <p:txBody>
          <a:bodyPr anchorCtr="0" anchor="ctr" bIns="91425" lIns="91425" spcFirstLastPara="1" rIns="91425" wrap="square" tIns="91425"/>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p:txBody>
      </p:sp>
      <p:sp>
        <p:nvSpPr>
          <p:cNvPr id="48" name="Shape 48"/>
          <p:cNvSpPr txBox="1"/>
          <p:nvPr>
            <p:ph idx="1" type="body"/>
          </p:nvPr>
        </p:nvSpPr>
        <p:spPr>
          <a:xfrm>
            <a:off x="311700" y="32242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Shape 39"/>
          <p:cNvSpPr txBox="1"/>
          <p:nvPr>
            <p:ph type="title"/>
          </p:nvPr>
        </p:nvSpPr>
        <p:spPr>
          <a:xfrm>
            <a:off x="265500" y="1375599"/>
            <a:ext cx="4045200" cy="15519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3600"/>
              <a:t>If you carry a gun, are you morally obligated to use it when confronted with a mass shooting?</a:t>
            </a:r>
            <a:endParaRPr sz="3600"/>
          </a:p>
        </p:txBody>
      </p:sp>
      <p:sp>
        <p:nvSpPr>
          <p:cNvPr id="57" name="Shape 57"/>
          <p:cNvSpPr txBox="1"/>
          <p:nvPr>
            <p:ph idx="1" type="subTitle"/>
          </p:nvPr>
        </p:nvSpPr>
        <p:spPr>
          <a:xfrm>
            <a:off x="311700" y="3165823"/>
            <a:ext cx="8520600" cy="733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Jennifer Graham, The Deseret News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 Questions</a:t>
            </a:r>
            <a:endParaRPr/>
          </a:p>
        </p:txBody>
      </p:sp>
      <p:sp>
        <p:nvSpPr>
          <p:cNvPr id="63" name="Shape 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Class Poll: Do you:</a:t>
            </a:r>
            <a:endParaRPr/>
          </a:p>
          <a:p>
            <a:pPr indent="-317500" lvl="1" marL="914400" rtl="0">
              <a:spcBef>
                <a:spcPts val="0"/>
              </a:spcBef>
              <a:spcAft>
                <a:spcPts val="0"/>
              </a:spcAft>
              <a:buSzPts val="1400"/>
              <a:buAutoNum type="alphaLcPeriod"/>
            </a:pPr>
            <a:r>
              <a:rPr lang="en"/>
              <a:t>Own a gun yourself?</a:t>
            </a:r>
            <a:endParaRPr/>
          </a:p>
          <a:p>
            <a:pPr indent="-317500" lvl="1" marL="914400" rtl="0">
              <a:spcBef>
                <a:spcPts val="0"/>
              </a:spcBef>
              <a:spcAft>
                <a:spcPts val="0"/>
              </a:spcAft>
              <a:buSzPts val="1400"/>
              <a:buAutoNum type="alphaLcPeriod"/>
            </a:pPr>
            <a:r>
              <a:rPr lang="en"/>
              <a:t>Know someone who owns a gun?</a:t>
            </a:r>
            <a:endParaRPr/>
          </a:p>
          <a:p>
            <a:pPr indent="-342900" lvl="0" marL="457200" rtl="0">
              <a:spcBef>
                <a:spcPts val="0"/>
              </a:spcBef>
              <a:spcAft>
                <a:spcPts val="0"/>
              </a:spcAft>
              <a:buSzPts val="1800"/>
              <a:buAutoNum type="arabicPeriod"/>
            </a:pPr>
            <a:r>
              <a:rPr lang="en"/>
              <a:t>What do you think about the question in the title of the article: </a:t>
            </a:r>
            <a:r>
              <a:rPr lang="en"/>
              <a:t>If you carry a gun, are you morally obligated to use it when confronted with a mass shooting? Why or why not?</a:t>
            </a:r>
            <a:endParaRPr/>
          </a:p>
          <a:p>
            <a:pPr indent="-342900" lvl="0" marL="457200" rtl="0">
              <a:spcBef>
                <a:spcPts val="0"/>
              </a:spcBef>
              <a:spcAft>
                <a:spcPts val="0"/>
              </a:spcAft>
              <a:buSzPts val="1800"/>
              <a:buAutoNum type="arabicPeriod"/>
            </a:pPr>
            <a:r>
              <a:rPr lang="en"/>
              <a:t>What do you think about Trump’s idea to arm teachers? Do you think you would feel more safe at school or less safe? Explain your answer.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 	Questions</a:t>
            </a:r>
            <a:endParaRPr/>
          </a:p>
        </p:txBody>
      </p:sp>
      <p:sp>
        <p:nvSpPr>
          <p:cNvPr id="69" name="Shape 6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a:t>In the article, Darin Kendall says, “Guns are pretty easy to get if you’re a citizen who hasn’t been arrested or have felonies…” Are background checks an effective way to keep weapons out of the hands of people with bad intentions?</a:t>
            </a:r>
            <a:endParaRPr/>
          </a:p>
          <a:p>
            <a:pPr indent="-342900" lvl="0" marL="457200" rtl="0">
              <a:spcBef>
                <a:spcPts val="0"/>
              </a:spcBef>
              <a:spcAft>
                <a:spcPts val="0"/>
              </a:spcAft>
              <a:buSzPts val="1800"/>
              <a:buAutoNum type="arabicPeriod"/>
            </a:pPr>
            <a:r>
              <a:rPr lang="en"/>
              <a:t>Do you agree with Joe Anderson, the anthropologist that published an article explaining that gun owners often see their world as “good guys vs. bad guys?” Why or why not?</a:t>
            </a:r>
            <a:endParaRPr/>
          </a:p>
          <a:p>
            <a:pPr indent="-342900" lvl="0" marL="457200" rtl="0">
              <a:spcBef>
                <a:spcPts val="0"/>
              </a:spcBef>
              <a:spcAft>
                <a:spcPts val="0"/>
              </a:spcAft>
              <a:buSzPts val="1800"/>
              <a:buAutoNum type="arabicPeriod"/>
            </a:pPr>
            <a:r>
              <a:rPr lang="en"/>
              <a:t>Should people that step in to stop an active shooter be held liable for damage or the person’s life? Why or why not? What about any innocent bystanders they mistakenly hit?</a:t>
            </a:r>
            <a:endParaRPr/>
          </a:p>
          <a:p>
            <a:pPr indent="-342900" lvl="0" marL="457200" rtl="0">
              <a:spcBef>
                <a:spcPts val="0"/>
              </a:spcBef>
              <a:spcAft>
                <a:spcPts val="0"/>
              </a:spcAft>
              <a:buSzPts val="1800"/>
              <a:buAutoNum type="arabicPeriod"/>
            </a:pPr>
            <a:r>
              <a:rPr lang="en"/>
              <a:t>Propose a solution to reduce gun violence, especially in schools.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